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</p:sldMasterIdLst>
  <p:notesMasterIdLst>
    <p:notesMasterId r:id="rId5"/>
  </p:notesMasterIdLst>
  <p:handoutMasterIdLst>
    <p:handoutMasterId r:id="rId25"/>
  </p:handoutMasterIdLst>
  <p:sldIdLst>
    <p:sldId id="634" r:id="rId4"/>
    <p:sldId id="631" r:id="rId6"/>
    <p:sldId id="633" r:id="rId7"/>
    <p:sldId id="632" r:id="rId8"/>
    <p:sldId id="635" r:id="rId9"/>
    <p:sldId id="636" r:id="rId10"/>
    <p:sldId id="638" r:id="rId11"/>
    <p:sldId id="642" r:id="rId12"/>
    <p:sldId id="639" r:id="rId13"/>
    <p:sldId id="641" r:id="rId14"/>
    <p:sldId id="637" r:id="rId15"/>
    <p:sldId id="640" r:id="rId16"/>
    <p:sldId id="643" r:id="rId17"/>
    <p:sldId id="644" r:id="rId18"/>
    <p:sldId id="645" r:id="rId19"/>
    <p:sldId id="646" r:id="rId20"/>
    <p:sldId id="647" r:id="rId21"/>
    <p:sldId id="652" r:id="rId22"/>
    <p:sldId id="653" r:id="rId23"/>
    <p:sldId id="654" r:id="rId24"/>
  </p:sldIdLst>
  <p:sldSz cx="12192000" cy="6858000"/>
  <p:notesSz cx="6858000" cy="9144000"/>
  <p:custDataLst>
    <p:tags r:id="rId29"/>
  </p:custDataLst>
  <p:kinsoku lang="zh-CN" invalStChars="!),.:;?]}、。—ˇ¨〃々～‖…’”〕〉》」』〗】∶！＂＇），．：；？］｀｜｝·" invalEndChars="([{‘“〔〈《「『〖【（［｛．·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模板设计" id="{98D20F61-6043-4923-9B9A-3EE97168FDEE}">
          <p14:sldIdLst>
            <p14:sldId id="634"/>
            <p14:sldId id="631"/>
            <p14:sldId id="633"/>
            <p14:sldId id="632"/>
            <p14:sldId id="635"/>
            <p14:sldId id="636"/>
            <p14:sldId id="638"/>
            <p14:sldId id="642"/>
            <p14:sldId id="639"/>
            <p14:sldId id="641"/>
            <p14:sldId id="637"/>
            <p14:sldId id="640"/>
            <p14:sldId id="643"/>
            <p14:sldId id="644"/>
            <p14:sldId id="645"/>
            <p14:sldId id="646"/>
            <p14:sldId id="647"/>
            <p14:sldId id="652"/>
            <p14:sldId id="653"/>
            <p14:sldId id="654"/>
          </p14:sldIdLst>
        </p14:section>
        <p14:section name="使用技巧" id="{2E7B49A8-7DA7-4A86-A19A-51C48FE31DC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20" userDrawn="1">
          <p15:clr>
            <a:srgbClr val="A4A3A4"/>
          </p15:clr>
        </p15:guide>
        <p15:guide id="3" pos="439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pos="2880" userDrawn="1">
          <p15:clr>
            <a:srgbClr val="A4A3A4"/>
          </p15:clr>
        </p15:guide>
        <p15:guide id="6" pos="4834" userDrawn="1">
          <p15:clr>
            <a:srgbClr val="A4A3A4"/>
          </p15:clr>
        </p15:guide>
        <p15:guide id="7" orient="horz" pos="2576" userDrawn="1">
          <p15:clr>
            <a:srgbClr val="A4A3A4"/>
          </p15:clr>
        </p15:guide>
        <p15:guide id="8" orient="horz" pos="1702" userDrawn="1">
          <p15:clr>
            <a:srgbClr val="A4A3A4"/>
          </p15:clr>
        </p15:guide>
        <p15:guide id="9" pos="5624" userDrawn="1">
          <p15:clr>
            <a:srgbClr val="A4A3A4"/>
          </p15:clr>
        </p15:guide>
        <p15:guide id="10" pos="6562" userDrawn="1">
          <p15:clr>
            <a:srgbClr val="A4A3A4"/>
          </p15:clr>
        </p15:guide>
        <p15:guide id="11" pos="1134" userDrawn="1">
          <p15:clr>
            <a:srgbClr val="A4A3A4"/>
          </p15:clr>
        </p15:guide>
        <p15:guide id="12" orient="horz" pos="3268" userDrawn="1">
          <p15:clr>
            <a:srgbClr val="A4A3A4"/>
          </p15:clr>
        </p15:guide>
        <p15:guide id="13" orient="horz" pos="1137" userDrawn="1">
          <p15:clr>
            <a:srgbClr val="A4A3A4"/>
          </p15:clr>
        </p15:guide>
        <p15:guide id="14" orient="horz" pos="3718" userDrawn="1">
          <p15:clr>
            <a:srgbClr val="A4A3A4"/>
          </p15:clr>
        </p15:guide>
        <p15:guide id="15" pos="19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77C4"/>
    <a:srgbClr val="1F89E1"/>
    <a:srgbClr val="1C6394"/>
    <a:srgbClr val="D88428"/>
    <a:srgbClr val="E3A765"/>
    <a:srgbClr val="C2E0F4"/>
    <a:srgbClr val="2481C0"/>
    <a:srgbClr val="FD8F36"/>
    <a:srgbClr val="FE96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23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998" y="67"/>
      </p:cViewPr>
      <p:guideLst>
        <p:guide orient="horz" pos="2196"/>
        <p:guide pos="3820"/>
        <p:guide pos="439"/>
        <p:guide pos="7242"/>
        <p:guide pos="2880"/>
        <p:guide pos="4834"/>
        <p:guide orient="horz" pos="2576"/>
        <p:guide orient="horz" pos="1702"/>
        <p:guide pos="5624"/>
        <p:guide pos="6562"/>
        <p:guide pos="1134"/>
        <p:guide orient="horz" pos="3268"/>
        <p:guide orient="horz" pos="1137"/>
        <p:guide orient="horz" pos="3718"/>
        <p:guide pos="19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gs" Target="tags/tag4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wdp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B1970D-4733-4569-9950-69188D797A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2D0A4-2D73-42D6-8CE4-EF37B1DD013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float4、__restrict__ 、#pragma unroll、有时候就是多尝试几种方法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有时候换更新的CUDA库可以更好的控制寄存器。。。不同架构上也不一样。。我甚至在想下一步研究SAAS代码。。看博士导师怎么说了。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给FARREY的建议：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如果我使用GPU来写，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一些优化方法：控制寄存器的方法/控制L2缓存的方法/使用我的比cublas更快的kernel（更精细的latency cover）(能达到理论性能的96%，warpselect能达到50%）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warpselect是2017年的算法，那时候还是帕斯卡架构，现在的安培架构的共享内存大得多。warpselect将大多数值存在寄存器中，受限于共享内存的大小，是否可以换成共享内存存储？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针对张量核心的计算，有进一步优化的可能。技巧藏在cutlass里。因为更快的读取速度，需要匹配更多的缓存和更快的计算。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使用syncwarp而不是syncthread能更快？（因为看到warpselect里主要针对warp进行计算。）（搜了一下，warpselect里面都是syncthread来同步）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image" Target="../media/image9.jpeg"/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image" Target="../media/image12.jpeg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 userDrawn="1"/>
        </p:nvSpPr>
        <p:spPr>
          <a:xfrm>
            <a:off x="-1154790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8" name="文本占位符 52"/>
          <p:cNvSpPr>
            <a:spLocks noGrp="1"/>
          </p:cNvSpPr>
          <p:nvPr>
            <p:ph type="body" sz="quarter" idx="14" hasCustomPrompt="1"/>
          </p:nvPr>
        </p:nvSpPr>
        <p:spPr>
          <a:xfrm>
            <a:off x="606434" y="1565891"/>
            <a:ext cx="1364476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en-US" altLang="zh-CN" sz="1800" dirty="0" smtClean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PowerPoint</a:t>
            </a:r>
            <a:endParaRPr lang="zh-CN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" name="任意多边形: 形状 30"/>
          <p:cNvSpPr/>
          <p:nvPr userDrawn="1"/>
        </p:nvSpPr>
        <p:spPr>
          <a:xfrm>
            <a:off x="3919239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任意多边形: 形状 14"/>
          <p:cNvSpPr/>
          <p:nvPr userDrawn="1"/>
        </p:nvSpPr>
        <p:spPr>
          <a:xfrm>
            <a:off x="-3691804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4" name="文本占位符 52"/>
          <p:cNvSpPr>
            <a:spLocks noGrp="1"/>
          </p:cNvSpPr>
          <p:nvPr>
            <p:ph type="body" sz="quarter" idx="12" hasCustomPrompt="1"/>
          </p:nvPr>
        </p:nvSpPr>
        <p:spPr>
          <a:xfrm>
            <a:off x="697261" y="4151835"/>
            <a:ext cx="985014" cy="2585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>
            <a:lvl1pPr marL="0" indent="0">
              <a:buNone/>
              <a:defRPr lang="zh-CN" altLang="en-US" sz="1200" dirty="0">
                <a:solidFill>
                  <a:schemeClr val="bg1"/>
                </a:solidFill>
              </a:defRPr>
            </a:lvl1pPr>
          </a:lstStyle>
          <a:p>
            <a:pPr marL="0" lvl="0" algn="ctr" defTabSz="457200"/>
            <a:r>
              <a:rPr lang="en-US" altLang="zh-CN" dirty="0" err="1"/>
              <a:t>OfficePLUS</a:t>
            </a:r>
            <a:endParaRPr lang="en-US" altLang="zh-CN" dirty="0"/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11" hasCustomPrompt="1"/>
          </p:nvPr>
        </p:nvSpPr>
        <p:spPr>
          <a:xfrm>
            <a:off x="600816" y="2271362"/>
            <a:ext cx="5731056" cy="1136273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4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Atmospheric work </a:t>
            </a:r>
            <a:endParaRPr lang="en-US" altLang="zh-CN" dirty="0"/>
          </a:p>
          <a:p>
            <a:pPr lvl="0"/>
            <a:r>
              <a:rPr lang="en-US" altLang="zh-CN" dirty="0"/>
              <a:t>report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9419310" y="2250590"/>
            <a:ext cx="2066554" cy="3120141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6825146" y="561983"/>
            <a:ext cx="2840435" cy="274636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292975" y="890588"/>
            <a:ext cx="3359150" cy="4946650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959389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任意多边形: 形状 4"/>
          <p:cNvSpPr/>
          <p:nvPr userDrawn="1"/>
        </p:nvSpPr>
        <p:spPr>
          <a:xfrm>
            <a:off x="53655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>
            <a:off x="1137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>
            <a:off x="-3091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-731954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38000">
                  <a:schemeClr val="bg1">
                    <a:lumMod val="85000"/>
                    <a:alpha val="35000"/>
                  </a:schemeClr>
                </a:gs>
                <a:gs pos="62000">
                  <a:schemeClr val="bg1">
                    <a:lumMod val="95000"/>
                    <a:alpha val="0"/>
                  </a:schemeClr>
                </a:gs>
              </a:gsLst>
              <a:lin ang="16200000" scaled="1"/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任意多边形: 形状 9"/>
          <p:cNvSpPr/>
          <p:nvPr userDrawn="1"/>
        </p:nvSpPr>
        <p:spPr>
          <a:xfrm>
            <a:off x="-1577625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>
            <a:off x="-2000461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任意多边形: 形状 11"/>
          <p:cNvSpPr/>
          <p:nvPr userDrawn="1"/>
        </p:nvSpPr>
        <p:spPr>
          <a:xfrm>
            <a:off x="-2423297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任意多边形: 形状 12"/>
          <p:cNvSpPr/>
          <p:nvPr userDrawn="1"/>
        </p:nvSpPr>
        <p:spPr>
          <a:xfrm>
            <a:off x="-2846133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任意多边形: 形状 13"/>
          <p:cNvSpPr/>
          <p:nvPr userDrawn="1"/>
        </p:nvSpPr>
        <p:spPr>
          <a:xfrm>
            <a:off x="-3268968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-4114640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任意多边形: 形状 16"/>
          <p:cNvSpPr/>
          <p:nvPr userDrawn="1"/>
        </p:nvSpPr>
        <p:spPr>
          <a:xfrm>
            <a:off x="-4537476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8" name="任意多边形: 形状 17"/>
          <p:cNvSpPr/>
          <p:nvPr userDrawn="1"/>
        </p:nvSpPr>
        <p:spPr>
          <a:xfrm>
            <a:off x="-4960311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任意多边形: 形状 18"/>
          <p:cNvSpPr/>
          <p:nvPr userDrawn="1"/>
        </p:nvSpPr>
        <p:spPr>
          <a:xfrm>
            <a:off x="-5383147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任意多边形: 形状 19"/>
          <p:cNvSpPr/>
          <p:nvPr userDrawn="1"/>
        </p:nvSpPr>
        <p:spPr>
          <a:xfrm>
            <a:off x="-5805983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6228818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6651654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任意多边形: 形状 22"/>
          <p:cNvSpPr/>
          <p:nvPr userDrawn="1"/>
        </p:nvSpPr>
        <p:spPr>
          <a:xfrm>
            <a:off x="-7074490" y="-442649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695325" y="6292750"/>
            <a:ext cx="362857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任意多边形: 形状 24"/>
          <p:cNvSpPr/>
          <p:nvPr userDrawn="1"/>
        </p:nvSpPr>
        <p:spPr>
          <a:xfrm>
            <a:off x="645625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6" name="任意多边形: 形状 25"/>
          <p:cNvSpPr/>
          <p:nvPr userDrawn="1"/>
        </p:nvSpPr>
        <p:spPr>
          <a:xfrm>
            <a:off x="603341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任意多边形: 形状 26"/>
          <p:cNvSpPr/>
          <p:nvPr userDrawn="1"/>
        </p:nvSpPr>
        <p:spPr>
          <a:xfrm>
            <a:off x="5610582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任意多边形: 形状 27"/>
          <p:cNvSpPr/>
          <p:nvPr userDrawn="1"/>
        </p:nvSpPr>
        <p:spPr>
          <a:xfrm>
            <a:off x="5187746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任意多边形: 形状 28"/>
          <p:cNvSpPr/>
          <p:nvPr userDrawn="1"/>
        </p:nvSpPr>
        <p:spPr>
          <a:xfrm>
            <a:off x="4764911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0" name="任意多边形: 形状 29"/>
          <p:cNvSpPr/>
          <p:nvPr userDrawn="1"/>
        </p:nvSpPr>
        <p:spPr>
          <a:xfrm>
            <a:off x="4342075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2" name="任意多边形: 形状 31"/>
          <p:cNvSpPr/>
          <p:nvPr userDrawn="1"/>
        </p:nvSpPr>
        <p:spPr>
          <a:xfrm>
            <a:off x="3496403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3" name="任意多边形: 形状 32"/>
          <p:cNvSpPr/>
          <p:nvPr userDrawn="1"/>
        </p:nvSpPr>
        <p:spPr>
          <a:xfrm>
            <a:off x="3073568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4" name="任意多边形: 形状 33"/>
          <p:cNvSpPr/>
          <p:nvPr userDrawn="1"/>
        </p:nvSpPr>
        <p:spPr>
          <a:xfrm>
            <a:off x="2650732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5" name="任意多边形: 形状 34"/>
          <p:cNvSpPr/>
          <p:nvPr userDrawn="1"/>
        </p:nvSpPr>
        <p:spPr>
          <a:xfrm>
            <a:off x="2227896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6" name="任意多边形: 形状 35"/>
          <p:cNvSpPr/>
          <p:nvPr userDrawn="1"/>
        </p:nvSpPr>
        <p:spPr>
          <a:xfrm>
            <a:off x="1805061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7" name="任意多边形: 形状 36"/>
          <p:cNvSpPr/>
          <p:nvPr userDrawn="1"/>
        </p:nvSpPr>
        <p:spPr>
          <a:xfrm>
            <a:off x="1382225" y="-442650"/>
            <a:ext cx="7810500" cy="7743299"/>
          </a:xfrm>
          <a:custGeom>
            <a:avLst/>
            <a:gdLst>
              <a:gd name="connsiteX0" fmla="*/ 0 w 7810500"/>
              <a:gd name="connsiteY0" fmla="*/ 175533 h 6976383"/>
              <a:gd name="connsiteX1" fmla="*/ 2533650 w 7810500"/>
              <a:gd name="connsiteY1" fmla="*/ 594633 h 6976383"/>
              <a:gd name="connsiteX2" fmla="*/ 4991100 w 7810500"/>
              <a:gd name="connsiteY2" fmla="*/ 5071383 h 6976383"/>
              <a:gd name="connsiteX3" fmla="*/ 7810500 w 7810500"/>
              <a:gd name="connsiteY3" fmla="*/ 6976383 h 697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10500" h="6976383">
                <a:moveTo>
                  <a:pt x="0" y="175533"/>
                </a:moveTo>
                <a:cubicBezTo>
                  <a:pt x="850900" y="-22905"/>
                  <a:pt x="1701800" y="-221342"/>
                  <a:pt x="2533650" y="594633"/>
                </a:cubicBezTo>
                <a:cubicBezTo>
                  <a:pt x="3365500" y="1410608"/>
                  <a:pt x="4111625" y="4007758"/>
                  <a:pt x="4991100" y="5071383"/>
                </a:cubicBezTo>
                <a:cubicBezTo>
                  <a:pt x="5870575" y="6135008"/>
                  <a:pt x="6840537" y="6555695"/>
                  <a:pt x="7810500" y="6976383"/>
                </a:cubicBezTo>
              </a:path>
            </a:pathLst>
          </a:custGeom>
          <a:noFill/>
          <a:ln w="12700" cap="flat" cmpd="sng" algn="ctr">
            <a:gradFill flip="none" rotWithShape="1">
              <a:gsLst>
                <a:gs pos="0">
                  <a:schemeClr val="bg1">
                    <a:lumMod val="85000"/>
                    <a:alpha val="20000"/>
                  </a:schemeClr>
                </a:gs>
                <a:gs pos="100000">
                  <a:schemeClr val="bg1">
                    <a:lumMod val="85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cxnSp>
        <p:nvCxnSpPr>
          <p:cNvPr id="43" name="直接连接符 42"/>
          <p:cNvCxnSpPr/>
          <p:nvPr userDrawn="1"/>
        </p:nvCxnSpPr>
        <p:spPr>
          <a:xfrm>
            <a:off x="695325" y="6296016"/>
            <a:ext cx="108013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 userDrawn="1"/>
        </p:nvSpPr>
        <p:spPr>
          <a:xfrm>
            <a:off x="11446337" y="3614871"/>
            <a:ext cx="45719" cy="2307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占位符 52"/>
          <p:cNvSpPr>
            <a:spLocks noGrp="1"/>
          </p:cNvSpPr>
          <p:nvPr>
            <p:ph type="body" sz="quarter" idx="13" hasCustomPrompt="1"/>
          </p:nvPr>
        </p:nvSpPr>
        <p:spPr>
          <a:xfrm>
            <a:off x="596909" y="4549085"/>
            <a:ext cx="1124026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 defTabSz="457200"/>
            <a:r>
              <a:rPr lang="en-US" altLang="zh-CN" dirty="0"/>
              <a:t>2019 / 01 / 01</a:t>
            </a:r>
            <a:endParaRPr lang="en-US" altLang="zh-CN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 userDrawn="1"/>
        </p:nvSpPr>
        <p:spPr>
          <a:xfrm>
            <a:off x="6172768" y="4375787"/>
            <a:ext cx="5342251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695326" y="1937538"/>
            <a:ext cx="5323908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6172768" y="1934592"/>
            <a:ext cx="5342251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695326" y="4375787"/>
            <a:ext cx="5323908" cy="1855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4924796" y="2829145"/>
            <a:ext cx="2333385" cy="2373902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图片占位符 48"/>
          <p:cNvSpPr>
            <a:spLocks noGrp="1"/>
          </p:cNvSpPr>
          <p:nvPr>
            <p:ph type="pic" sz="quarter" idx="12"/>
          </p:nvPr>
        </p:nvSpPr>
        <p:spPr>
          <a:xfrm>
            <a:off x="8295822" y="1304503"/>
            <a:ext cx="3038042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7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827966" y="2314256"/>
            <a:ext cx="3047530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8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4535804" y="1817758"/>
            <a:ext cx="3038042" cy="1302026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4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3224723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0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6832266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51" name="图片占位符 48"/>
          <p:cNvSpPr>
            <a:spLocks noGrp="1"/>
          </p:cNvSpPr>
          <p:nvPr>
            <p:ph type="pic" sz="quarter" idx="12"/>
          </p:nvPr>
        </p:nvSpPr>
        <p:spPr>
          <a:xfrm>
            <a:off x="10413506" y="1388896"/>
            <a:ext cx="2985577" cy="4415004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48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530894" y="1242915"/>
            <a:ext cx="2886281" cy="4243479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  <p:sp>
        <p:nvSpPr>
          <p:cNvPr id="49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1777199" y="4189539"/>
            <a:ext cx="2886281" cy="1296855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lang="zh-CN" altLang="en-US"/>
            </a:lvl1pPr>
          </a:lstStyle>
          <a:p>
            <a:pPr lvl="0"/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Arial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1.0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sz="1400" dirty="0" err="1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prstClr val="white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898370" y="444917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363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7152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5106625" y="-55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305936" y="452334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7513" y="4477618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390385" y="552128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791962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77055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1003143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2" name="文本框 1"/>
          <p:cNvSpPr txBox="1"/>
          <p:nvPr userDrawn="1"/>
        </p:nvSpPr>
        <p:spPr>
          <a:xfrm>
            <a:off x="4780140" y="428430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5181717" y="422144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392898" y="421105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框 71"/>
          <p:cNvSpPr txBox="1"/>
          <p:nvPr userDrawn="1"/>
        </p:nvSpPr>
        <p:spPr>
          <a:xfrm>
            <a:off x="9728060" y="552128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06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3" name="矩形 72"/>
          <p:cNvSpPr/>
          <p:nvPr userDrawn="1"/>
        </p:nvSpPr>
        <p:spPr>
          <a:xfrm>
            <a:off x="10129637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0340818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5" name="文本框 74"/>
          <p:cNvSpPr txBox="1"/>
          <p:nvPr userDrawn="1"/>
        </p:nvSpPr>
        <p:spPr>
          <a:xfrm>
            <a:off x="9728060" y="427414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05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6" name="矩形 75"/>
          <p:cNvSpPr/>
          <p:nvPr userDrawn="1"/>
        </p:nvSpPr>
        <p:spPr>
          <a:xfrm>
            <a:off x="10129637" y="421128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10340818" y="420089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" name="文本框 5"/>
          <p:cNvSpPr txBox="1"/>
          <p:nvPr userDrawn="1"/>
        </p:nvSpPr>
        <p:spPr>
          <a:xfrm>
            <a:off x="4851260" y="5521288"/>
            <a:ext cx="69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矩形 27"/>
          <p:cNvSpPr/>
          <p:nvPr userDrawn="1"/>
        </p:nvSpPr>
        <p:spPr>
          <a:xfrm>
            <a:off x="5252837" y="545842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5464018" y="5448031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2110462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363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6898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1518028" y="4514458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1919605" y="4468728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4181212" y="4513543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4582789" y="445067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 userDrawn="1"/>
        </p:nvSpPr>
        <p:spPr>
          <a:xfrm>
            <a:off x="6857951" y="45216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6" name="矩形 65"/>
          <p:cNvSpPr/>
          <p:nvPr userDrawn="1"/>
        </p:nvSpPr>
        <p:spPr>
          <a:xfrm>
            <a:off x="7259528" y="447091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77055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4766008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1554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4" name="文本框 63"/>
          <p:cNvSpPr txBox="1"/>
          <p:nvPr userDrawn="1"/>
        </p:nvSpPr>
        <p:spPr>
          <a:xfrm>
            <a:off x="9483235" y="45216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0" name="矩形 69"/>
          <p:cNvSpPr/>
          <p:nvPr userDrawn="1"/>
        </p:nvSpPr>
        <p:spPr>
          <a:xfrm>
            <a:off x="9884812" y="4470916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0077101" y="4440286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3702530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51" name="矩形 50"/>
          <p:cNvSpPr/>
          <p:nvPr userDrawn="1"/>
        </p:nvSpPr>
        <p:spPr>
          <a:xfrm>
            <a:off x="6096000" y="1076279"/>
            <a:ext cx="6219825" cy="22620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689817" y="853629"/>
            <a:ext cx="5762087" cy="226207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49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7" name="组合 6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8" name="任意多边形: 形状 7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0" name="任意多边形: 形状 29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cxnSp>
        <p:nvCxnSpPr>
          <p:cNvPr id="53" name="直接连接符 52"/>
          <p:cNvCxnSpPr/>
          <p:nvPr userDrawn="1"/>
        </p:nvCxnSpPr>
        <p:spPr>
          <a:xfrm>
            <a:off x="695325" y="49528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 userDrawn="1"/>
        </p:nvCxnSpPr>
        <p:spPr>
          <a:xfrm>
            <a:off x="695325" y="54766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 userDrawn="1"/>
        </p:nvGrpSpPr>
        <p:grpSpPr>
          <a:xfrm>
            <a:off x="695325" y="6292750"/>
            <a:ext cx="10801350" cy="3266"/>
            <a:chOff x="695325" y="6292750"/>
            <a:chExt cx="10801350" cy="3266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695325" y="6296016"/>
              <a:ext cx="1080135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95325" y="6292750"/>
              <a:ext cx="362857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文本框 57"/>
          <p:cNvSpPr txBox="1"/>
          <p:nvPr userDrawn="1"/>
        </p:nvSpPr>
        <p:spPr>
          <a:xfrm>
            <a:off x="3110096" y="4112264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3511673" y="4066534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 userDrawn="1"/>
        </p:nvSpPr>
        <p:spPr>
          <a:xfrm>
            <a:off x="5989180" y="411134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3" name="矩形 62"/>
          <p:cNvSpPr/>
          <p:nvPr userDrawn="1"/>
        </p:nvSpPr>
        <p:spPr>
          <a:xfrm>
            <a:off x="6390757" y="4048482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 userDrawn="1"/>
        </p:nvSpPr>
        <p:spPr>
          <a:xfrm>
            <a:off x="8869119" y="4119462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6" name="矩形 65"/>
          <p:cNvSpPr/>
          <p:nvPr userDrawn="1"/>
        </p:nvSpPr>
        <p:spPr>
          <a:xfrm>
            <a:off x="9270696" y="4068722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 userDrawn="1"/>
        </p:nvSpPr>
        <p:spPr>
          <a:xfrm>
            <a:off x="7409931" y="2641071"/>
            <a:ext cx="42755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矩形 67"/>
          <p:cNvSpPr/>
          <p:nvPr userDrawn="1"/>
        </p:nvSpPr>
        <p:spPr>
          <a:xfrm>
            <a:off x="10629900" y="1101680"/>
            <a:ext cx="590550" cy="16514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601938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475685" y="4038092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6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702530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0" name="文本框 69"/>
          <p:cNvSpPr txBox="1"/>
          <p:nvPr userDrawn="1"/>
        </p:nvSpPr>
        <p:spPr>
          <a:xfrm>
            <a:off x="3110096" y="5253171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04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3" name="矩形 72"/>
          <p:cNvSpPr/>
          <p:nvPr userDrawn="1"/>
        </p:nvSpPr>
        <p:spPr>
          <a:xfrm>
            <a:off x="3511673" y="5207441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框 73"/>
          <p:cNvSpPr txBox="1"/>
          <p:nvPr userDrawn="1"/>
        </p:nvSpPr>
        <p:spPr>
          <a:xfrm>
            <a:off x="5989180" y="5252256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05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5" name="矩形 74"/>
          <p:cNvSpPr/>
          <p:nvPr userDrawn="1"/>
        </p:nvSpPr>
        <p:spPr>
          <a:xfrm>
            <a:off x="6390757" y="5189389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 userDrawn="1"/>
        </p:nvSpPr>
        <p:spPr>
          <a:xfrm>
            <a:off x="8869119" y="5260369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06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7" name="矩形 76"/>
          <p:cNvSpPr/>
          <p:nvPr userDrawn="1"/>
        </p:nvSpPr>
        <p:spPr>
          <a:xfrm>
            <a:off x="9270696" y="5209629"/>
            <a:ext cx="124855" cy="1257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6601938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  <p:sp>
        <p:nvSpPr>
          <p:cNvPr id="79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9475685" y="5178999"/>
            <a:ext cx="1493935" cy="67839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60000"/>
              </a:lnSpc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Add</a:t>
            </a:r>
            <a:endParaRPr lang="en-US" altLang="zh-CN" dirty="0"/>
          </a:p>
          <a:p>
            <a:pPr lvl="0"/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26" name="任意多边形: 形状 2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6" name="任意多边形: 形状 5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8" name="文本占位符 57"/>
          <p:cNvSpPr>
            <a:spLocks noGrp="1"/>
          </p:cNvSpPr>
          <p:nvPr>
            <p:ph type="body" sz="quarter" idx="10" hasCustomPrompt="1"/>
          </p:nvPr>
        </p:nvSpPr>
        <p:spPr>
          <a:xfrm>
            <a:off x="3096302" y="2384548"/>
            <a:ext cx="870751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lang="zh-CN" altLang="en-US" sz="4800" dirty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lvl="0" defTabSz="45720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6" name="矩形 45"/>
          <p:cNvSpPr/>
          <p:nvPr userDrawn="1"/>
        </p:nvSpPr>
        <p:spPr>
          <a:xfrm>
            <a:off x="4656138" y="-17934"/>
            <a:ext cx="2879725" cy="42390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 userDrawn="1"/>
        </p:nvSpPr>
        <p:spPr>
          <a:xfrm>
            <a:off x="3576767" y="2176047"/>
            <a:ext cx="241660" cy="24336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/>
          <p:nvPr userDrawn="1"/>
        </p:nvCxnSpPr>
        <p:spPr>
          <a:xfrm>
            <a:off x="3198813" y="3297138"/>
            <a:ext cx="36285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 userDrawn="1"/>
        </p:nvCxnSpPr>
        <p:spPr>
          <a:xfrm>
            <a:off x="3198813" y="3295641"/>
            <a:ext cx="289718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 userDrawn="1"/>
        </p:nvSpPr>
        <p:spPr>
          <a:xfrm>
            <a:off x="7442199" y="2368857"/>
            <a:ext cx="93664" cy="5454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标题 9"/>
          <p:cNvSpPr>
            <a:spLocks noGrp="1"/>
          </p:cNvSpPr>
          <p:nvPr>
            <p:ph type="title" hasCustomPrompt="1"/>
          </p:nvPr>
        </p:nvSpPr>
        <p:spPr>
          <a:xfrm>
            <a:off x="3867728" y="2078754"/>
            <a:ext cx="2133918" cy="978729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Add </a:t>
            </a:r>
            <a:br>
              <a:rPr lang="en-US" altLang="zh-CN" dirty="0"/>
            </a:br>
            <a:r>
              <a:rPr lang="en-US" altLang="zh-CN" dirty="0"/>
              <a:t>your title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5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1872157" y="1850540"/>
            <a:ext cx="2761455" cy="410091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 userDrawn="1"/>
        </p:nvSpPr>
        <p:spPr>
          <a:xfrm>
            <a:off x="708025" y="2423409"/>
            <a:ext cx="2141933" cy="3120141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4276536" y="2000253"/>
            <a:ext cx="5756667" cy="36099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1779846" y="1737916"/>
            <a:ext cx="2761455" cy="410091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57" name="图片占位符 48"/>
          <p:cNvSpPr>
            <a:spLocks noGrp="1"/>
          </p:cNvSpPr>
          <p:nvPr>
            <p:ph type="pic" sz="quarter" idx="11"/>
          </p:nvPr>
        </p:nvSpPr>
        <p:spPr>
          <a:xfrm>
            <a:off x="986581" y="4049827"/>
            <a:ext cx="1135674" cy="114172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6" name="图片占位符 48"/>
          <p:cNvSpPr>
            <a:spLocks noGrp="1"/>
          </p:cNvSpPr>
          <p:nvPr>
            <p:ph type="pic" sz="quarter" idx="10"/>
          </p:nvPr>
        </p:nvSpPr>
        <p:spPr>
          <a:xfrm>
            <a:off x="986581" y="2287272"/>
            <a:ext cx="1135674" cy="1141728"/>
          </a:xfrm>
          <a:prstGeom prst="rect">
            <a:avLst/>
          </a:prstGeom>
          <a:effectLst>
            <a:outerShdw blurRad="254000" dist="165100" dir="2700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>
    <p:wipe dir="r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16.xml"/><Relationship Id="rId2" Type="http://schemas.openxmlformats.org/officeDocument/2006/relationships/image" Target="../media/image21.jpeg"/><Relationship Id="rId1" Type="http://schemas.openxmlformats.org/officeDocument/2006/relationships/tags" Target="../tags/tag15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image" Target="../media/image24.png"/><Relationship Id="rId7" Type="http://schemas.openxmlformats.org/officeDocument/2006/relationships/tags" Target="../tags/tag23.xml"/><Relationship Id="rId6" Type="http://schemas.openxmlformats.org/officeDocument/2006/relationships/image" Target="../media/image23.png"/><Relationship Id="rId5" Type="http://schemas.openxmlformats.org/officeDocument/2006/relationships/tags" Target="../tags/tag22.xml"/><Relationship Id="rId4" Type="http://schemas.openxmlformats.org/officeDocument/2006/relationships/image" Target="../media/image22.png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4" Type="http://schemas.openxmlformats.org/officeDocument/2006/relationships/notesSlide" Target="../notesSlides/notesSlide13.xml"/><Relationship Id="rId13" Type="http://schemas.openxmlformats.org/officeDocument/2006/relationships/slideLayout" Target="../slideLayouts/slideLayout6.xml"/><Relationship Id="rId12" Type="http://schemas.openxmlformats.org/officeDocument/2006/relationships/image" Target="../media/image26.png"/><Relationship Id="rId11" Type="http://schemas.openxmlformats.org/officeDocument/2006/relationships/tags" Target="../tags/tag25.xml"/><Relationship Id="rId10" Type="http://schemas.openxmlformats.org/officeDocument/2006/relationships/image" Target="../media/image25.png"/><Relationship Id="rId1" Type="http://schemas.openxmlformats.org/officeDocument/2006/relationships/tags" Target="../tags/tag19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22.png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32.xml"/><Relationship Id="rId1" Type="http://schemas.openxmlformats.org/officeDocument/2006/relationships/tags" Target="../tags/tag31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6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5.jpeg"/><Relationship Id="rId2" Type="http://schemas.openxmlformats.org/officeDocument/2006/relationships/image" Target="../media/image13.jpeg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3.jpeg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6.jpeg"/><Relationship Id="rId2" Type="http://schemas.openxmlformats.org/officeDocument/2006/relationships/image" Target="../media/image13.jpeg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7.jpeg"/><Relationship Id="rId3" Type="http://schemas.openxmlformats.org/officeDocument/2006/relationships/image" Target="../media/image16.jpeg"/><Relationship Id="rId2" Type="http://schemas.openxmlformats.org/officeDocument/2006/relationships/image" Target="../media/image13.jpeg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8.jpeg"/><Relationship Id="rId3" Type="http://schemas.openxmlformats.org/officeDocument/2006/relationships/image" Target="../media/image16.jpeg"/><Relationship Id="rId2" Type="http://schemas.openxmlformats.org/officeDocument/2006/relationships/image" Target="../media/image13.jpeg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9.jpeg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9.jpeg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0.jpeg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：实施细节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绘图0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355" y="1805940"/>
            <a:ext cx="6271260" cy="4847590"/>
          </a:xfrm>
          <a:prstGeom prst="rect">
            <a:avLst/>
          </a:prstGeom>
        </p:spPr>
      </p:pic>
      <p:pic>
        <p:nvPicPr>
          <p:cNvPr id="4" name="图片 3" descr="绘图0-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260" y="1805940"/>
            <a:ext cx="6142355" cy="507365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数据流思路：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局限性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903980" y="3286125"/>
            <a:ext cx="327850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当前方法需要一个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算完一整行，这会降低并行性。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：相关工作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图片 4" descr="绘图0-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" y="1355725"/>
            <a:ext cx="7223125" cy="5497830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7950200" y="2584450"/>
            <a:ext cx="3758565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可见，当前的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GEMM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融合策略的限制是极大的，因而大多数情况是不会做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GEMM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的融合。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此外，我关注到管乐学长也在思考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cusync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chimera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GEMM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融合方案。不过他的侧重点在于稀疏矩阵和增加新的硬件单元，我的侧重点在于数据流。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L1-L2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数据流整体思路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6445" y="2653030"/>
            <a:ext cx="375856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为了阐述整体思路。我想先介绍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chimera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的工作。我的思路扩展了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chimera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，并打算建立一个更精确的模型。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chimera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：论文细节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0" y="4647565"/>
            <a:ext cx="544576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以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GEMM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融合为例。四个独立变量。那么就有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4!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种迭代的可能性。如右图所示，假如我们按照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mlkn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的顺序，可以得到对每个矩阵的访问量（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memory traffic)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。目标就是最小化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memory traffic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以及，这个设计空间已经包含了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splitK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了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1599565"/>
            <a:ext cx="5623560" cy="304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972175" y="1184910"/>
            <a:ext cx="5524500" cy="15163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271260" y="2821305"/>
            <a:ext cx="4686300" cy="4648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116955" y="3333750"/>
            <a:ext cx="5448300" cy="21640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5972175" y="5659120"/>
            <a:ext cx="5730240" cy="7543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chimera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：论文细节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793355" y="3498850"/>
            <a:ext cx="422021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不足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mnkl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不足以描述所有的计算顺序。比如我提出的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字，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hilbert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等。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不足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：该模型假设，对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A/B/D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的访问完全没有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L2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命中，对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的访问完全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L2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命中。这严重脱离实际。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2359025"/>
            <a:ext cx="7678420" cy="416179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L1-L2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数据流整体思路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6445" y="2653030"/>
            <a:ext cx="597027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数据流的思路是连续横着计算的优化方法。这和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L2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优化是耦合的。考虑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splitK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的情况：一次计算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GEMM0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的列数的一半，用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数据流方法，然后再对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GEMM1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使用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splitK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。实现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L2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相比于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chimera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，我增加了新的计算路径的搜索空间。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以及。。我需要想出一种建模，去解析的计算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memory traffic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。。。暂时没想清楚。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题外话：</a:t>
            </a: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kernel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设计思路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6445" y="2653030"/>
            <a:ext cx="597027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这个想法其实上学期的一个晚上，在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dataflow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和好几位同学激烈讨论的时候就有了，就是一个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是不是越大越好？不同的协作组各干各的，要是数据互相用得上当然最好，哪怕彼此独立，那共享内存也能更大啊？（安培之后每个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都会消耗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1KB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共享内存）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当时义嘉的反对意见是会影响并行性。但是其实要是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batch size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足够大，那是没关系的。。。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题外话：对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LAS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的改进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6445" y="2653030"/>
            <a:ext cx="597027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LAS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希望利用同一个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里的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。但是，把这几个相关的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GEMM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循环，扩大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，等方法，放在同一个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内部，占满一个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，不就利用到前面的计算的权重了吗？还不需要改模拟器。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528637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题外话：</a:t>
            </a: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SM-block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顺序绑定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6445" y="2653030"/>
            <a:ext cx="797560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使用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%smid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PTX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里可以打印出当前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所在的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。如果我们可以得知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的相关顺序，那就可以隐式的利用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（非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shared memory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或者，直接按我说的，最大化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。用最多的资源。类似的设计思路类似于：图计算中，对一个节点用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persistent block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，这样命中过的邻居节点都能尽可能存到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上，被后续计算利用。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我正在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NV forum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上探讨这个思路，欢迎围观：https://forums.developer.nvidia.com/t/what-is-the-sequence-of-sm-launching/284671/12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绘图0-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9990" y="1805940"/>
            <a:ext cx="6270625" cy="5192395"/>
          </a:xfrm>
          <a:prstGeom prst="rect">
            <a:avLst/>
          </a:prstGeom>
        </p:spPr>
      </p:pic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老师的反馈</a:t>
            </a:r>
            <a:endParaRPr lang="zh-CN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7691755" y="1334770"/>
            <a:ext cx="3685540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/>
                </a:solidFill>
              </a:rPr>
              <a:t>老师提出质疑：对于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的同一行的其他的</a:t>
            </a:r>
            <a:r>
              <a:rPr lang="en-US" altLang="zh-CN" dirty="0">
                <a:solidFill>
                  <a:schemeClr val="tx1"/>
                </a:solidFill>
              </a:rPr>
              <a:t>block</a:t>
            </a:r>
            <a:r>
              <a:rPr lang="zh-CN" altLang="en-US" dirty="0">
                <a:solidFill>
                  <a:schemeClr val="tx1"/>
                </a:solidFill>
              </a:rPr>
              <a:t>，怎么利用</a:t>
            </a:r>
            <a:r>
              <a:rPr lang="en-US" altLang="zh-CN" dirty="0">
                <a:solidFill>
                  <a:schemeClr val="tx1"/>
                </a:solidFill>
              </a:rPr>
              <a:t>C</a:t>
            </a:r>
            <a:r>
              <a:rPr lang="zh-CN" altLang="en-US" dirty="0">
                <a:solidFill>
                  <a:schemeClr val="tx1"/>
                </a:solidFill>
              </a:rPr>
              <a:t>的值？</a:t>
            </a: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我的答案。。。也许就不得不重复计算</a:t>
            </a:r>
            <a:r>
              <a:rPr lang="en-US" altLang="zh-CN" dirty="0">
                <a:solidFill>
                  <a:schemeClr val="tx1"/>
                </a:solidFill>
              </a:rPr>
              <a:t>C</a:t>
            </a:r>
            <a:r>
              <a:rPr lang="zh-CN" altLang="en-US" dirty="0">
                <a:solidFill>
                  <a:schemeClr val="tx1"/>
                </a:solidFill>
              </a:rPr>
              <a:t>？或者第一个算完，把结果存到全局内存，然后再利用。</a:t>
            </a: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不过最妙的是，类似</a:t>
            </a:r>
            <a:r>
              <a:rPr lang="en-US" altLang="zh-CN" dirty="0">
                <a:solidFill>
                  <a:schemeClr val="tx1"/>
                </a:solidFill>
              </a:rPr>
              <a:t>flash attention</a:t>
            </a:r>
            <a:r>
              <a:rPr lang="zh-CN" altLang="en-US" dirty="0">
                <a:solidFill>
                  <a:schemeClr val="tx1"/>
                </a:solidFill>
              </a:rPr>
              <a:t>，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的横向只会有一个</a:t>
            </a:r>
            <a:r>
              <a:rPr lang="en-US" altLang="zh-CN" dirty="0">
                <a:solidFill>
                  <a:schemeClr val="tx1"/>
                </a:solidFill>
              </a:rPr>
              <a:t>block</a:t>
            </a:r>
            <a:r>
              <a:rPr lang="zh-CN" altLang="en-US" dirty="0">
                <a:solidFill>
                  <a:schemeClr val="tx1"/>
                </a:solidFill>
              </a:rPr>
              <a:t>！</a:t>
            </a: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不过考虑到前面的</a:t>
            </a:r>
            <a:r>
              <a:rPr lang="en-US" altLang="zh-CN" dirty="0">
                <a:solidFill>
                  <a:schemeClr val="tx1"/>
                </a:solidFill>
              </a:rPr>
              <a:t>linear</a:t>
            </a:r>
            <a:r>
              <a:rPr lang="zh-CN" altLang="en-US" dirty="0">
                <a:solidFill>
                  <a:schemeClr val="tx1"/>
                </a:solidFill>
              </a:rPr>
              <a:t>的计算，要是希望全部融合起来，其实不可能假设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一定很小。。或许我们强令，如果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很小，才在</a:t>
            </a:r>
            <a:r>
              <a:rPr lang="en-US" altLang="zh-CN" dirty="0">
                <a:solidFill>
                  <a:schemeClr val="tx1"/>
                </a:solidFill>
              </a:rPr>
              <a:t>L1</a:t>
            </a:r>
            <a:r>
              <a:rPr lang="zh-CN" altLang="en-US" dirty="0">
                <a:solidFill>
                  <a:schemeClr val="tx1"/>
                </a:solidFill>
              </a:rPr>
              <a:t>尺度上启动数据流。。要是</a:t>
            </a:r>
            <a:r>
              <a:rPr lang="en-US" altLang="zh-CN" dirty="0">
                <a:solidFill>
                  <a:schemeClr val="tx1"/>
                </a:solidFill>
              </a:rPr>
              <a:t>linear</a:t>
            </a:r>
            <a:r>
              <a:rPr lang="zh-CN" altLang="en-US" dirty="0">
                <a:solidFill>
                  <a:schemeClr val="tx1"/>
                </a:solidFill>
              </a:rPr>
              <a:t>那种情况，可能就不启动</a:t>
            </a:r>
            <a:r>
              <a:rPr lang="en-US" altLang="zh-CN" dirty="0">
                <a:solidFill>
                  <a:schemeClr val="tx1"/>
                </a:solidFill>
              </a:rPr>
              <a:t>L1</a:t>
            </a:r>
            <a:r>
              <a:rPr lang="zh-CN" altLang="en-US" dirty="0">
                <a:solidFill>
                  <a:schemeClr val="tx1"/>
                </a:solidFill>
              </a:rPr>
              <a:t>数据流了。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：实施细节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绘图0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355" y="1805940"/>
            <a:ext cx="6271260" cy="4847590"/>
          </a:xfrm>
          <a:prstGeom prst="rect">
            <a:avLst/>
          </a:prstGeom>
        </p:spPr>
      </p:pic>
      <p:pic>
        <p:nvPicPr>
          <p:cNvPr id="5" name="图片 4" descr="绘图0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370" y="1805940"/>
            <a:ext cx="6151245" cy="508127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思考</a:t>
            </a:r>
            <a:endParaRPr lang="zh-CN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260350" y="1532255"/>
            <a:ext cx="11116945" cy="3138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对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矩阵。。。要是在一个</a:t>
            </a:r>
            <a:r>
              <a:rPr lang="en-US" altLang="zh-CN" dirty="0">
                <a:solidFill>
                  <a:schemeClr val="tx1"/>
                </a:solidFill>
              </a:rPr>
              <a:t>block</a:t>
            </a:r>
            <a:r>
              <a:rPr lang="zh-CN" altLang="en-US" dirty="0">
                <a:solidFill>
                  <a:schemeClr val="tx1"/>
                </a:solidFill>
              </a:rPr>
              <a:t>内，横向也是可以切的吧。。？</a:t>
            </a: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直觉来说，好像只需要切成两份。。调整这两份的大小即可。。再多切好像对于一个</a:t>
            </a:r>
            <a:r>
              <a:rPr lang="en-US" altLang="zh-CN" dirty="0">
                <a:solidFill>
                  <a:schemeClr val="tx1"/>
                </a:solidFill>
              </a:rPr>
              <a:t>block</a:t>
            </a:r>
            <a:r>
              <a:rPr lang="zh-CN" altLang="en-US" dirty="0">
                <a:solidFill>
                  <a:schemeClr val="tx1"/>
                </a:solidFill>
              </a:rPr>
              <a:t>内，意义不大。那也就是说，消费者的宽度等于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的宽度。而且消费者的行数也必须等于生产者。。。所以变量只有生产者的行数和列数。。</a:t>
            </a: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虽然目标是速度最快，但是为了增大重叠的空间和余地，似乎可以尽可能把中间结果都先堆在共享内存。都堆满了也好。</a:t>
            </a: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那如果出现都堆满了的情况，说不定有的尺寸下，比如对</a:t>
            </a:r>
            <a:r>
              <a:rPr lang="en-US" altLang="zh-CN" dirty="0">
                <a:solidFill>
                  <a:schemeClr val="tx1"/>
                </a:solidFill>
              </a:rPr>
              <a:t>C</a:t>
            </a:r>
            <a:r>
              <a:rPr lang="zh-CN" altLang="en-US" dirty="0">
                <a:solidFill>
                  <a:schemeClr val="tx1"/>
                </a:solidFill>
              </a:rPr>
              <a:t>的中间结果就恰好分纵切为三份，只能最大存一份。此时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很宽，非常宽，可能</a:t>
            </a:r>
            <a:r>
              <a:rPr lang="en-US" altLang="zh-CN" dirty="0">
                <a:solidFill>
                  <a:schemeClr val="tx1"/>
                </a:solidFill>
              </a:rPr>
              <a:t>256*3</a:t>
            </a:r>
            <a:r>
              <a:rPr lang="zh-CN" altLang="en-US" dirty="0">
                <a:solidFill>
                  <a:schemeClr val="tx1"/>
                </a:solidFill>
              </a:rPr>
              <a:t>那种，没可能一个</a:t>
            </a:r>
            <a:r>
              <a:rPr lang="en-US" altLang="zh-CN" dirty="0">
                <a:solidFill>
                  <a:schemeClr val="tx1"/>
                </a:solidFill>
              </a:rPr>
              <a:t>block</a:t>
            </a:r>
            <a:r>
              <a:rPr lang="zh-CN" altLang="en-US" dirty="0">
                <a:solidFill>
                  <a:schemeClr val="tx1"/>
                </a:solidFill>
              </a:rPr>
              <a:t>那么大占满。那干脆对</a:t>
            </a:r>
            <a:r>
              <a:rPr lang="en-US" altLang="zh-CN" dirty="0">
                <a:solidFill>
                  <a:schemeClr val="tx1"/>
                </a:solidFill>
              </a:rPr>
              <a:t>C</a:t>
            </a:r>
            <a:r>
              <a:rPr lang="zh-CN" altLang="en-US" dirty="0">
                <a:solidFill>
                  <a:schemeClr val="tx1"/>
                </a:solidFill>
              </a:rPr>
              <a:t>我们重新计算一下。算到最后的第三份，刚彻底算完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的第一个块，然后可以继续拿来算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的第二个块。同时再重计算</a:t>
            </a:r>
            <a:r>
              <a:rPr lang="en-US" altLang="zh-CN" dirty="0">
                <a:solidFill>
                  <a:schemeClr val="tx1"/>
                </a:solidFill>
              </a:rPr>
              <a:t>C</a:t>
            </a:r>
            <a:r>
              <a:rPr lang="zh-CN" altLang="en-US" dirty="0">
                <a:solidFill>
                  <a:schemeClr val="tx1"/>
                </a:solidFill>
              </a:rPr>
              <a:t>的前面的块（这个重计算也可以变为前面存出去到</a:t>
            </a:r>
            <a:r>
              <a:rPr lang="en-US" altLang="zh-CN" dirty="0">
                <a:solidFill>
                  <a:schemeClr val="tx1"/>
                </a:solidFill>
              </a:rPr>
              <a:t>global--</a:t>
            </a:r>
            <a:r>
              <a:rPr lang="zh-CN" altLang="en-US" dirty="0">
                <a:solidFill>
                  <a:schemeClr val="tx1"/>
                </a:solidFill>
              </a:rPr>
              <a:t>如果是读取而不需要计算，那原先用于计算</a:t>
            </a:r>
            <a:r>
              <a:rPr lang="en-US" altLang="zh-CN" dirty="0">
                <a:solidFill>
                  <a:schemeClr val="tx1"/>
                </a:solidFill>
              </a:rPr>
              <a:t>C</a:t>
            </a:r>
            <a:r>
              <a:rPr lang="zh-CN" altLang="en-US" dirty="0">
                <a:solidFill>
                  <a:schemeClr val="tx1"/>
                </a:solidFill>
              </a:rPr>
              <a:t>的线程现在也可以开始计算</a:t>
            </a:r>
            <a:r>
              <a:rPr lang="en-US" altLang="zh-CN" dirty="0">
                <a:solidFill>
                  <a:schemeClr val="tx1"/>
                </a:solidFill>
              </a:rPr>
              <a:t>E</a:t>
            </a:r>
            <a:r>
              <a:rPr lang="zh-CN" altLang="en-US" dirty="0">
                <a:solidFill>
                  <a:schemeClr val="tx1"/>
                </a:solidFill>
              </a:rPr>
              <a:t>了），就是说，对</a:t>
            </a:r>
            <a:r>
              <a:rPr lang="en-US" altLang="zh-CN" dirty="0">
                <a:solidFill>
                  <a:schemeClr val="tx1"/>
                </a:solidFill>
              </a:rPr>
              <a:t>C</a:t>
            </a:r>
            <a:r>
              <a:rPr lang="zh-CN" altLang="en-US" dirty="0">
                <a:solidFill>
                  <a:schemeClr val="tx1"/>
                </a:solidFill>
              </a:rPr>
              <a:t>的读取是回环往复的，尽可能利用上最后一个暂存下来的块。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：实施细节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绘图0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355" y="1805940"/>
            <a:ext cx="6271260" cy="484759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：实施细节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绘图0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355" y="1805940"/>
            <a:ext cx="6271260" cy="4847590"/>
          </a:xfrm>
          <a:prstGeom prst="rect">
            <a:avLst/>
          </a:prstGeom>
        </p:spPr>
      </p:pic>
      <p:pic>
        <p:nvPicPr>
          <p:cNvPr id="4" name="图片 3" descr="绘图0-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355" y="1805940"/>
            <a:ext cx="6271260" cy="5168265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：实施细节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绘图0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355" y="1805940"/>
            <a:ext cx="6271260" cy="4847590"/>
          </a:xfrm>
          <a:prstGeom prst="rect">
            <a:avLst/>
          </a:prstGeom>
        </p:spPr>
      </p:pic>
      <p:pic>
        <p:nvPicPr>
          <p:cNvPr id="4" name="图片 3" descr="绘图0-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355" y="1805940"/>
            <a:ext cx="6271260" cy="5168265"/>
          </a:xfrm>
          <a:prstGeom prst="rect">
            <a:avLst/>
          </a:prstGeom>
        </p:spPr>
      </p:pic>
      <p:pic>
        <p:nvPicPr>
          <p:cNvPr id="5" name="图片 4" descr="绘图0-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3965" y="1805940"/>
            <a:ext cx="6216650" cy="516763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：实施细节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绘图0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355" y="1805940"/>
            <a:ext cx="6271260" cy="4847590"/>
          </a:xfrm>
          <a:prstGeom prst="rect">
            <a:avLst/>
          </a:prstGeom>
        </p:spPr>
      </p:pic>
      <p:pic>
        <p:nvPicPr>
          <p:cNvPr id="4" name="图片 3" descr="绘图0-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355" y="1805940"/>
            <a:ext cx="6271260" cy="5168265"/>
          </a:xfrm>
          <a:prstGeom prst="rect">
            <a:avLst/>
          </a:prstGeom>
        </p:spPr>
      </p:pic>
      <p:pic>
        <p:nvPicPr>
          <p:cNvPr id="6" name="图片 5" descr="绘图0-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990" y="1805940"/>
            <a:ext cx="6270625" cy="5192395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：思路分析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4799330" y="1430020"/>
            <a:ext cx="7152640" cy="5354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简单的计算：</a:t>
            </a:r>
            <a:endParaRPr lang="zh-CN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假设是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A100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。对矩阵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A-B-D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double buffer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需要：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128*8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US" altLang="zh-CN" b="1" dirty="0">
                <a:solidFill>
                  <a:srgbClr val="FFC000"/>
                </a:solidFill>
              </a:rPr>
              <a:t>*2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*3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</a:t>
            </a:r>
            <a:r>
              <a:rPr lang="en-US" altLang="zh-CN" b="1" dirty="0">
                <a:solidFill>
                  <a:schemeClr val="accent5">
                    <a:lumMod val="50000"/>
                  </a:schemeClr>
                </a:solidFill>
              </a:rPr>
              <a:t>*4/1024	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=6KB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FF0000"/>
                </a:solidFill>
              </a:rPr>
              <a:t>单个块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zh-CN" altLang="en-US" b="1" dirty="0">
                <a:solidFill>
                  <a:srgbClr val="FFC000"/>
                </a:solidFill>
              </a:rPr>
              <a:t>双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ABC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	</a:t>
            </a:r>
            <a:r>
              <a:rPr lang="en-US" altLang="zh-CN" b="1" dirty="0">
                <a:solidFill>
                  <a:schemeClr val="accent5">
                    <a:lumMod val="50000"/>
                  </a:schemeClr>
                </a:solidFill>
              </a:rPr>
              <a:t>float</a:t>
            </a:r>
            <a:endParaRPr lang="en-US" altLang="zh-CN" b="1" dirty="0">
              <a:solidFill>
                <a:schemeClr val="accent5">
                  <a:lumMod val="50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b="1" dirty="0">
              <a:solidFill>
                <a:schemeClr val="accent5">
                  <a:lumMod val="50000"/>
                </a:schemeClr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chemeClr val="tx1"/>
                </a:solidFill>
              </a:rPr>
              <a:t>然后是中间结果（也用</a:t>
            </a:r>
            <a:r>
              <a:rPr lang="en-US" altLang="zh-CN" dirty="0">
                <a:solidFill>
                  <a:schemeClr val="tx1"/>
                </a:solidFill>
              </a:rPr>
              <a:t>double buffer</a:t>
            </a:r>
            <a:r>
              <a:rPr lang="zh-CN" altLang="en-US" dirty="0">
                <a:solidFill>
                  <a:schemeClr val="tx1"/>
                </a:solidFill>
              </a:rPr>
              <a:t>）：</a:t>
            </a:r>
            <a:endParaRPr lang="zh-CN" altLang="en-US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128*128</a:t>
            </a:r>
            <a:r>
              <a:rPr lang="en-US" altLang="zh-CN" dirty="0">
                <a:solidFill>
                  <a:schemeClr val="tx1"/>
                </a:solidFill>
              </a:rPr>
              <a:t>		</a:t>
            </a:r>
            <a:r>
              <a:rPr lang="en-US" altLang="zh-CN" b="1" dirty="0">
                <a:solidFill>
                  <a:srgbClr val="FFC000"/>
                </a:solidFill>
              </a:rPr>
              <a:t>*2</a:t>
            </a:r>
            <a:r>
              <a:rPr lang="en-US" altLang="zh-CN" dirty="0">
                <a:solidFill>
                  <a:schemeClr val="tx1"/>
                </a:solidFill>
              </a:rPr>
              <a:t>	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	*4/1024	</a:t>
            </a:r>
            <a:r>
              <a:rPr lang="en-US" altLang="zh-CN" b="1" dirty="0">
                <a:solidFill>
                  <a:schemeClr val="tx1"/>
                </a:solidFill>
              </a:rPr>
              <a:t>=128KB</a:t>
            </a:r>
            <a:endParaRPr lang="en-US" altLang="zh-CN" b="1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block-size</a:t>
            </a:r>
            <a:r>
              <a:rPr lang="en-US" altLang="zh-CN" dirty="0">
                <a:solidFill>
                  <a:schemeClr val="tx1"/>
                </a:solidFill>
              </a:rPr>
              <a:t>	</a:t>
            </a:r>
            <a:r>
              <a:rPr lang="en-US" altLang="zh-CN" b="1" dirty="0">
                <a:solidFill>
                  <a:srgbClr val="FFC000"/>
                </a:solidFill>
              </a:rPr>
              <a:t>双</a:t>
            </a:r>
            <a:r>
              <a:rPr lang="en-US" altLang="zh-CN" dirty="0">
                <a:solidFill>
                  <a:schemeClr val="tx1"/>
                </a:solidFill>
              </a:rPr>
              <a:t>		</a:t>
            </a:r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</a:rPr>
              <a:t>float</a:t>
            </a:r>
            <a:endParaRPr lang="en-US" altLang="zh-CN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chemeClr val="tx1"/>
                </a:solidFill>
              </a:rPr>
              <a:t>用我熟悉的</a:t>
            </a:r>
            <a:r>
              <a:rPr lang="en-US" altLang="zh-CN" dirty="0">
                <a:solidFill>
                  <a:schemeClr val="tx1"/>
                </a:solidFill>
              </a:rPr>
              <a:t>cuda core</a:t>
            </a:r>
            <a:r>
              <a:rPr lang="zh-CN" altLang="en-US" dirty="0">
                <a:solidFill>
                  <a:schemeClr val="tx1"/>
                </a:solidFill>
              </a:rPr>
              <a:t>举例，</a:t>
            </a:r>
            <a:r>
              <a:rPr lang="en-US" altLang="zh-CN" dirty="0">
                <a:solidFill>
                  <a:schemeClr val="tx1"/>
                </a:solidFill>
              </a:rPr>
              <a:t>256</a:t>
            </a:r>
            <a:r>
              <a:rPr lang="zh-CN" altLang="en-US" dirty="0">
                <a:solidFill>
                  <a:schemeClr val="tx1"/>
                </a:solidFill>
              </a:rPr>
              <a:t>线程计算</a:t>
            </a:r>
            <a:r>
              <a:rPr lang="en-US" altLang="zh-CN" dirty="0">
                <a:solidFill>
                  <a:schemeClr val="tx1"/>
                </a:solidFill>
              </a:rPr>
              <a:t>128*128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en-US" altLang="zh-CN" dirty="0">
                <a:solidFill>
                  <a:schemeClr val="tx1"/>
                </a:solidFill>
              </a:rPr>
              <a:t>block</a:t>
            </a:r>
            <a:r>
              <a:rPr lang="zh-CN" altLang="en-US" dirty="0">
                <a:solidFill>
                  <a:schemeClr val="tx1"/>
                </a:solidFill>
              </a:rPr>
              <a:t>，一个</a:t>
            </a:r>
            <a:r>
              <a:rPr lang="en-US" altLang="zh-CN" dirty="0">
                <a:solidFill>
                  <a:schemeClr val="tx1"/>
                </a:solidFill>
              </a:rPr>
              <a:t>SM</a:t>
            </a:r>
            <a:r>
              <a:rPr lang="zh-CN" altLang="en-US" dirty="0">
                <a:solidFill>
                  <a:schemeClr val="tx1"/>
                </a:solidFill>
              </a:rPr>
              <a:t>可以跑两个</a:t>
            </a:r>
            <a:r>
              <a:rPr lang="en-US" altLang="zh-CN" dirty="0">
                <a:solidFill>
                  <a:schemeClr val="tx1"/>
                </a:solidFill>
              </a:rPr>
              <a:t>block</a:t>
            </a:r>
            <a:r>
              <a:rPr lang="zh-CN" altLang="en-US" dirty="0">
                <a:solidFill>
                  <a:schemeClr val="tx1"/>
                </a:solidFill>
              </a:rPr>
              <a:t>。如果我们只跑一个</a:t>
            </a:r>
            <a:r>
              <a:rPr lang="en-US" altLang="zh-CN" dirty="0">
                <a:solidFill>
                  <a:schemeClr val="tx1"/>
                </a:solidFill>
              </a:rPr>
              <a:t>512</a:t>
            </a:r>
            <a:r>
              <a:rPr lang="zh-CN" altLang="en-US" dirty="0">
                <a:solidFill>
                  <a:schemeClr val="tx1"/>
                </a:solidFill>
              </a:rPr>
              <a:t>线程的大</a:t>
            </a:r>
            <a:r>
              <a:rPr lang="en-US" altLang="zh-CN" dirty="0">
                <a:solidFill>
                  <a:schemeClr val="tx1"/>
                </a:solidFill>
              </a:rPr>
              <a:t>block</a:t>
            </a:r>
            <a:r>
              <a:rPr lang="zh-CN" altLang="en-US" dirty="0">
                <a:solidFill>
                  <a:schemeClr val="tx1"/>
                </a:solidFill>
              </a:rPr>
              <a:t>，就有</a:t>
            </a:r>
            <a:r>
              <a:rPr lang="en-US" altLang="zh-CN" dirty="0">
                <a:solidFill>
                  <a:schemeClr val="tx1"/>
                </a:solidFill>
              </a:rPr>
              <a:t>163KB</a:t>
            </a:r>
            <a:r>
              <a:rPr lang="zh-CN" altLang="en-US" dirty="0">
                <a:solidFill>
                  <a:schemeClr val="tx1"/>
                </a:solidFill>
              </a:rPr>
              <a:t>的共享内存可用。</a:t>
            </a:r>
            <a:endParaRPr lang="zh-CN" altLang="en-US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chemeClr val="tx1"/>
                </a:solidFill>
              </a:rPr>
              <a:t>所以上述内容是存的下的。但是对于小的</a:t>
            </a:r>
            <a:r>
              <a:rPr lang="en-US" altLang="zh-CN" dirty="0">
                <a:solidFill>
                  <a:schemeClr val="tx1"/>
                </a:solidFill>
              </a:rPr>
              <a:t>GPU</a:t>
            </a:r>
            <a:r>
              <a:rPr lang="zh-CN" altLang="en-US" dirty="0">
                <a:solidFill>
                  <a:schemeClr val="tx1"/>
                </a:solidFill>
              </a:rPr>
              <a:t>，共享内存可能存不下。</a:t>
            </a:r>
            <a:endParaRPr lang="zh-CN" altLang="en-US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chemeClr val="tx1"/>
                </a:solidFill>
              </a:rPr>
              <a:t>存在这样的</a:t>
            </a:r>
            <a:r>
              <a:rPr lang="en-US" altLang="zh-CN" b="1" dirty="0">
                <a:solidFill>
                  <a:schemeClr val="tx1"/>
                </a:solidFill>
              </a:rPr>
              <a:t>trade-off</a:t>
            </a:r>
            <a:r>
              <a:rPr lang="zh-CN" altLang="en-US" dirty="0">
                <a:solidFill>
                  <a:schemeClr val="tx1"/>
                </a:solidFill>
              </a:rPr>
              <a:t>：中间结果和</a:t>
            </a:r>
            <a:r>
              <a:rPr lang="en-US" altLang="zh-CN" dirty="0">
                <a:solidFill>
                  <a:schemeClr val="tx1"/>
                </a:solidFill>
              </a:rPr>
              <a:t>double buffer size</a:t>
            </a:r>
            <a:r>
              <a:rPr lang="zh-CN" altLang="en-US" dirty="0">
                <a:solidFill>
                  <a:schemeClr val="tx1"/>
                </a:solidFill>
              </a:rPr>
              <a:t>更大有助于计算单个</a:t>
            </a:r>
            <a:r>
              <a:rPr lang="en-US" altLang="zh-CN" dirty="0">
                <a:solidFill>
                  <a:schemeClr val="tx1"/>
                </a:solidFill>
              </a:rPr>
              <a:t>kernel</a:t>
            </a:r>
            <a:r>
              <a:rPr lang="zh-CN" altLang="en-US" dirty="0">
                <a:solidFill>
                  <a:schemeClr val="tx1"/>
                </a:solidFill>
              </a:rPr>
              <a:t>，而太大可能无法在共享内存存下。</a:t>
            </a:r>
            <a:r>
              <a:rPr lang="zh-CN" altLang="en-US" b="1" dirty="0">
                <a:solidFill>
                  <a:srgbClr val="C00000"/>
                </a:solidFill>
              </a:rPr>
              <a:t>核心解决方案就是数据流。</a:t>
            </a:r>
            <a:r>
              <a:rPr lang="zh-CN" altLang="en-US" dirty="0">
                <a:solidFill>
                  <a:schemeClr val="tx1"/>
                </a:solidFill>
              </a:rPr>
              <a:t>及时消耗掉中间结果。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8" name="图片 7" descr="绘图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" y="1334770"/>
            <a:ext cx="3947160" cy="531114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：思路分析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4799330" y="2184400"/>
            <a:ext cx="648843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需要调参的参数有：</a:t>
            </a:r>
            <a:endParaRPr lang="zh-CN" altLang="en-US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chemeClr val="tx1"/>
                </a:solidFill>
              </a:rPr>
              <a:t>tile size(x-y-GEMM0-GEMM1), </a:t>
            </a:r>
            <a:r>
              <a:rPr lang="zh-CN" altLang="en-US" dirty="0">
                <a:solidFill>
                  <a:schemeClr val="tx1"/>
                </a:solidFill>
              </a:rPr>
              <a:t>预取</a:t>
            </a:r>
            <a:r>
              <a:rPr lang="en-US" altLang="zh-CN" dirty="0">
                <a:solidFill>
                  <a:schemeClr val="tx1"/>
                </a:solidFill>
              </a:rPr>
              <a:t>A-B-C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en-US" altLang="zh-CN" dirty="0">
                <a:solidFill>
                  <a:schemeClr val="tx1"/>
                </a:solidFill>
              </a:rPr>
              <a:t>buffer size(buffer_A_x, buffer_A_y, ....)</a:t>
            </a:r>
            <a:endParaRPr lang="en-US" altLang="zh-CN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GEMM0</a:t>
            </a:r>
            <a:r>
              <a:rPr lang="zh-CN" altLang="en-US" dirty="0">
                <a:solidFill>
                  <a:schemeClr val="tx1"/>
                </a:solidFill>
              </a:rPr>
              <a:t>和</a:t>
            </a:r>
            <a:r>
              <a:rPr lang="en-US" altLang="zh-CN" dirty="0">
                <a:solidFill>
                  <a:schemeClr val="tx1"/>
                </a:solidFill>
              </a:rPr>
              <a:t>GEMM1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en-US" altLang="zh-CN" dirty="0">
                <a:solidFill>
                  <a:schemeClr val="tx1"/>
                </a:solidFill>
              </a:rPr>
              <a:t>tile size</a:t>
            </a:r>
            <a:r>
              <a:rPr lang="zh-CN" altLang="en-US" dirty="0">
                <a:solidFill>
                  <a:schemeClr val="tx1"/>
                </a:solidFill>
              </a:rPr>
              <a:t>可以不一样，横向维度可以不一样，纵向需要是整数倍数。而且</a:t>
            </a:r>
            <a:r>
              <a:rPr lang="en-US" altLang="zh-CN" dirty="0">
                <a:solidFill>
                  <a:schemeClr val="tx1"/>
                </a:solidFill>
              </a:rPr>
              <a:t>GEMM0</a:t>
            </a:r>
            <a:r>
              <a:rPr lang="zh-CN" altLang="en-US" dirty="0">
                <a:solidFill>
                  <a:schemeClr val="tx1"/>
                </a:solidFill>
              </a:rPr>
              <a:t>的横向</a:t>
            </a:r>
            <a:r>
              <a:rPr lang="en-US" altLang="zh-CN" dirty="0">
                <a:solidFill>
                  <a:schemeClr val="tx1"/>
                </a:solidFill>
              </a:rPr>
              <a:t>tile</a:t>
            </a:r>
            <a:r>
              <a:rPr lang="zh-CN" altLang="en-US" dirty="0">
                <a:solidFill>
                  <a:schemeClr val="tx1"/>
                </a:solidFill>
              </a:rPr>
              <a:t>的个数和</a:t>
            </a:r>
            <a:r>
              <a:rPr lang="en-US" altLang="zh-CN" dirty="0">
                <a:solidFill>
                  <a:schemeClr val="tx1"/>
                </a:solidFill>
              </a:rPr>
              <a:t>GEMM1</a:t>
            </a:r>
            <a:r>
              <a:rPr lang="zh-CN" altLang="en-US" dirty="0">
                <a:solidFill>
                  <a:schemeClr val="tx1"/>
                </a:solidFill>
              </a:rPr>
              <a:t>的横向的</a:t>
            </a:r>
            <a:r>
              <a:rPr lang="en-US" altLang="zh-CN" dirty="0">
                <a:solidFill>
                  <a:schemeClr val="tx1"/>
                </a:solidFill>
              </a:rPr>
              <a:t>tile</a:t>
            </a:r>
            <a:r>
              <a:rPr lang="zh-CN" altLang="en-US" dirty="0">
                <a:solidFill>
                  <a:schemeClr val="tx1"/>
                </a:solidFill>
              </a:rPr>
              <a:t>的个数也相关，因为一整个</a:t>
            </a:r>
            <a:r>
              <a:rPr lang="en-US" altLang="zh-CN" dirty="0">
                <a:solidFill>
                  <a:schemeClr val="tx1"/>
                </a:solidFill>
              </a:rPr>
              <a:t>block</a:t>
            </a:r>
            <a:r>
              <a:rPr lang="zh-CN" altLang="en-US" dirty="0">
                <a:solidFill>
                  <a:schemeClr val="tx1"/>
                </a:solidFill>
              </a:rPr>
              <a:t>的两个协作组最好是同时结束。</a:t>
            </a:r>
            <a:r>
              <a:rPr lang="en-US" altLang="zh-CN" dirty="0">
                <a:solidFill>
                  <a:schemeClr val="tx1"/>
                </a:solidFill>
              </a:rPr>
              <a:t>tile size</a:t>
            </a:r>
            <a:r>
              <a:rPr lang="zh-CN" altLang="en-US" dirty="0">
                <a:solidFill>
                  <a:schemeClr val="tx1"/>
                </a:solidFill>
              </a:rPr>
              <a:t>小能够多切分循环次数，初次加载导致</a:t>
            </a:r>
            <a:r>
              <a:rPr lang="en-US" altLang="zh-CN" dirty="0">
                <a:solidFill>
                  <a:schemeClr val="tx1"/>
                </a:solidFill>
              </a:rPr>
              <a:t>GEMM1</a:t>
            </a:r>
            <a:r>
              <a:rPr lang="zh-CN" altLang="en-US" dirty="0">
                <a:solidFill>
                  <a:schemeClr val="tx1"/>
                </a:solidFill>
              </a:rPr>
              <a:t>无事可做就会较小，但是</a:t>
            </a:r>
            <a:r>
              <a:rPr lang="en-US" altLang="zh-CN" dirty="0">
                <a:solidFill>
                  <a:schemeClr val="tx1"/>
                </a:solidFill>
              </a:rPr>
              <a:t>tile size</a:t>
            </a:r>
            <a:r>
              <a:rPr lang="zh-CN" altLang="en-US" dirty="0">
                <a:solidFill>
                  <a:schemeClr val="tx1"/>
                </a:solidFill>
              </a:rPr>
              <a:t>太小会降低计算效率。</a:t>
            </a:r>
            <a:endParaRPr lang="zh-CN" altLang="en-US" dirty="0">
              <a:solidFill>
                <a:schemeClr val="tx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其中的</a:t>
            </a:r>
            <a:r>
              <a:rPr lang="en-US" altLang="zh-CN" dirty="0">
                <a:solidFill>
                  <a:schemeClr val="tx1"/>
                </a:solidFill>
              </a:rPr>
              <a:t>trade-off</a:t>
            </a:r>
            <a:r>
              <a:rPr lang="zh-CN" altLang="en-US" dirty="0">
                <a:solidFill>
                  <a:schemeClr val="tx1"/>
                </a:solidFill>
              </a:rPr>
              <a:t>是很多的。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8" name="图片 7" descr="绘图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" y="1334770"/>
            <a:ext cx="3947160" cy="531114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71575" y="751205"/>
            <a:ext cx="978598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L1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数据流思路：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思路分析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878955" y="2870200"/>
            <a:ext cx="497586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这等价于在原先的两层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pipeline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上增加了中间结果的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pipeline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原先的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pipeline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是借助硬件上计算和内存读取来自动实现的，现在我们第三次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pipeline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需要使用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wait-post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来手动精细的实现。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反过来说，以后也可以思考，如何更好的重叠原先的两层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pipeline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（计算和内存读取，哪个更长？长多少？空闲下来的时候可以做点别的吗？）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 descr="绘图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5" y="1918970"/>
            <a:ext cx="6578600" cy="436626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PP_MARK_KEY" val="a5cf1ba0-caf5-4bf3-a26e-5336cfc84755"/>
  <p:tag name="COMMONDATA" val="eyJoZGlkIjoiODIxOWRhYmZlOGQzNTgzYTg3MjRhYmZjMTVlOTM3MjQifQ==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自定义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2810</Words>
  <Application>WPS 演示</Application>
  <PresentationFormat>宽屏</PresentationFormat>
  <Paragraphs>113</Paragraphs>
  <Slides>20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Arial</vt:lpstr>
      <vt:lpstr>宋体</vt:lpstr>
      <vt:lpstr>Wingdings</vt:lpstr>
      <vt:lpstr>Segoe UI Light</vt:lpstr>
      <vt:lpstr>微软雅黑</vt:lpstr>
      <vt:lpstr>Century Gothic</vt:lpstr>
      <vt:lpstr>Segoe UI Light</vt:lpstr>
      <vt:lpstr>Arial Unicode MS</vt:lpstr>
      <vt:lpstr>等线</vt:lpstr>
      <vt:lpstr>Calibri</vt:lpstr>
      <vt:lpstr>Office Theme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Weisheng Zhu</dc:creator>
  <cp:lastModifiedBy>Arsmart</cp:lastModifiedBy>
  <cp:revision>1213</cp:revision>
  <dcterms:created xsi:type="dcterms:W3CDTF">2019-07-25T02:40:00Z</dcterms:created>
  <dcterms:modified xsi:type="dcterms:W3CDTF">2024-03-05T03:05:31Z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t-weiszh@microsoft.com</vt:lpwstr>
  </property>
  <property fmtid="{D5CDD505-2E9C-101B-9397-08002B2CF9AE}" pid="5" name="MSIP_Label_f42aa342-8706-4288-bd11-ebb85995028c_SetDate">
    <vt:lpwstr>2019-07-25T06:33:15.4457998Z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89c5bf5f-33b9-4fc1-bd99-04ee503b4f85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0x0101004D520B0621022B4CA37193CEB4BD4006</vt:lpwstr>
  </property>
  <property fmtid="{D5CDD505-2E9C-101B-9397-08002B2CF9AE}" pid="12" name="ICV">
    <vt:lpwstr>81531DB974324413AB081F3653849ADF</vt:lpwstr>
  </property>
  <property fmtid="{D5CDD505-2E9C-101B-9397-08002B2CF9AE}" pid="13" name="KSOProductBuildVer">
    <vt:lpwstr>2052-12.1.0.16250</vt:lpwstr>
  </property>
</Properties>
</file>

<file path=docProps/thumbnail.jpeg>
</file>